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62" r:id="rId6"/>
    <p:sldId id="265" r:id="rId7"/>
    <p:sldId id="260" r:id="rId8"/>
    <p:sldId id="261" r:id="rId9"/>
    <p:sldId id="259" r:id="rId10"/>
    <p:sldId id="264" r:id="rId11"/>
    <p:sldId id="266" r:id="rId12"/>
    <p:sldId id="263" r:id="rId13"/>
    <p:sldId id="267" r:id="rId14"/>
    <p:sldId id="269" r:id="rId15"/>
    <p:sldId id="268" r:id="rId16"/>
    <p:sldId id="273" r:id="rId17"/>
    <p:sldId id="284" r:id="rId18"/>
    <p:sldId id="288" r:id="rId19"/>
    <p:sldId id="274" r:id="rId20"/>
    <p:sldId id="289" r:id="rId21"/>
    <p:sldId id="292" r:id="rId22"/>
    <p:sldId id="291" r:id="rId23"/>
    <p:sldId id="276" r:id="rId24"/>
    <p:sldId id="277" r:id="rId25"/>
    <p:sldId id="278" r:id="rId26"/>
    <p:sldId id="285" r:id="rId27"/>
    <p:sldId id="279" r:id="rId28"/>
    <p:sldId id="280" r:id="rId29"/>
    <p:sldId id="270" r:id="rId30"/>
    <p:sldId id="272" r:id="rId31"/>
    <p:sldId id="281" r:id="rId32"/>
    <p:sldId id="286" r:id="rId33"/>
    <p:sldId id="290" r:id="rId34"/>
    <p:sldId id="282" r:id="rId35"/>
    <p:sldId id="293" r:id="rId36"/>
    <p:sldId id="283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1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6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2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3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0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9682-1697-4513-AF12-4F50AC17A3C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E3F4-9446-4C57-BC2B-E12A98AC1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PHYLUM -Platyhelminthes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6760" y="4680154"/>
            <a:ext cx="4294239" cy="1356851"/>
          </a:xfrm>
        </p:spPr>
        <p:txBody>
          <a:bodyPr>
            <a:normAutofit/>
          </a:bodyPr>
          <a:lstStyle/>
          <a:p>
            <a:r>
              <a:rPr lang="en-IN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Dr.</a:t>
            </a:r>
            <a:r>
              <a:rPr lang="en-I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IN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Bindhusaran</a:t>
            </a:r>
            <a:r>
              <a:rPr lang="en-I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 M.D. (</a:t>
            </a:r>
            <a:r>
              <a:rPr lang="en-IN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Hom</a:t>
            </a:r>
            <a:r>
              <a:rPr lang="en-I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.)</a:t>
            </a:r>
          </a:p>
          <a:p>
            <a:r>
              <a:rPr lang="en-I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Assistant Professor</a:t>
            </a:r>
          </a:p>
          <a:p>
            <a:r>
              <a:rPr lang="en-IN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Dept. of Pathology &amp; Microbiology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Spherical and brown in color</a:t>
            </a:r>
          </a:p>
          <a:p>
            <a:r>
              <a:rPr lang="en-US" dirty="0" smtClean="0"/>
              <a:t>Thin outer </a:t>
            </a:r>
            <a:r>
              <a:rPr lang="en-US" dirty="0" err="1" smtClean="0"/>
              <a:t>shellv</a:t>
            </a:r>
            <a:endParaRPr lang="en-US" dirty="0" smtClean="0"/>
          </a:p>
          <a:p>
            <a:r>
              <a:rPr lang="en-US" dirty="0" smtClean="0"/>
              <a:t>Inner </a:t>
            </a:r>
            <a:r>
              <a:rPr lang="en-US" dirty="0" err="1" smtClean="0"/>
              <a:t>embryophore</a:t>
            </a:r>
            <a:r>
              <a:rPr lang="en-US" dirty="0" smtClean="0"/>
              <a:t> is brown , radially striated</a:t>
            </a:r>
          </a:p>
          <a:p>
            <a:r>
              <a:rPr lang="en-US" dirty="0" smtClean="0"/>
              <a:t>Contain an </a:t>
            </a:r>
            <a:r>
              <a:rPr lang="en-US" dirty="0" err="1" smtClean="0"/>
              <a:t>oncosphere</a:t>
            </a:r>
            <a:r>
              <a:rPr lang="en-US" dirty="0" smtClean="0"/>
              <a:t> with 3 pairs of </a:t>
            </a:r>
            <a:r>
              <a:rPr lang="en-US" dirty="0" err="1" smtClean="0"/>
              <a:t>hooklets</a:t>
            </a:r>
            <a:endParaRPr lang="en-US" dirty="0" smtClean="0"/>
          </a:p>
          <a:p>
            <a:r>
              <a:rPr lang="en-US" dirty="0" smtClean="0"/>
              <a:t>Remain viable for 8 weeks</a:t>
            </a:r>
          </a:p>
          <a:p>
            <a:r>
              <a:rPr lang="en-US" dirty="0" smtClean="0"/>
              <a:t>Infects human and pig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79329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889" y="1916934"/>
            <a:ext cx="3404212" cy="25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hosts</a:t>
            </a:r>
          </a:p>
          <a:p>
            <a:r>
              <a:rPr lang="en-US" dirty="0" smtClean="0"/>
              <a:t>Man – definitive host</a:t>
            </a:r>
          </a:p>
          <a:p>
            <a:r>
              <a:rPr lang="en-US" dirty="0" smtClean="0"/>
              <a:t>Pig – intermediate host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 cycle in 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 worm in intestine</a:t>
            </a:r>
          </a:p>
          <a:p>
            <a:r>
              <a:rPr lang="en-US" dirty="0" smtClean="0"/>
              <a:t>Gravid segments are expelled in stool</a:t>
            </a:r>
          </a:p>
          <a:p>
            <a:r>
              <a:rPr lang="en-US" dirty="0" smtClean="0"/>
              <a:t>Segment disintegrate and eggs comes out</a:t>
            </a:r>
          </a:p>
          <a:p>
            <a:r>
              <a:rPr lang="en-US" dirty="0" err="1" smtClean="0"/>
              <a:t>Eneter</a:t>
            </a:r>
            <a:r>
              <a:rPr lang="en-US" dirty="0" smtClean="0"/>
              <a:t> pig’s intestine through food</a:t>
            </a:r>
          </a:p>
          <a:p>
            <a:r>
              <a:rPr lang="en-US" dirty="0" err="1" smtClean="0"/>
              <a:t>Oncoshere</a:t>
            </a:r>
            <a:r>
              <a:rPr lang="en-US" dirty="0" smtClean="0"/>
              <a:t> is liberated</a:t>
            </a:r>
          </a:p>
          <a:p>
            <a:r>
              <a:rPr lang="en-US" dirty="0" smtClean="0"/>
              <a:t>Penetrate gut wall reaches mesenteric lymphatics and finally circulation</a:t>
            </a:r>
          </a:p>
          <a:p>
            <a:r>
              <a:rPr lang="en-US" dirty="0" smtClean="0"/>
              <a:t>Reaches muscle of pig and develops into larva</a:t>
            </a:r>
            <a:r>
              <a:rPr lang="en-US" dirty="0" smtClean="0">
                <a:solidFill>
                  <a:srgbClr val="FFFF00"/>
                </a:solidFill>
              </a:rPr>
              <a:t>( </a:t>
            </a:r>
            <a:r>
              <a:rPr lang="en-US" dirty="0" err="1" smtClean="0">
                <a:solidFill>
                  <a:srgbClr val="FFFF00"/>
                </a:solidFill>
              </a:rPr>
              <a:t>cysticercus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cellulosae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36" y="223467"/>
            <a:ext cx="8835528" cy="65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Infected eating infected pork with </a:t>
            </a:r>
            <a:r>
              <a:rPr lang="en-US" dirty="0" err="1" smtClean="0"/>
              <a:t>cysticercus</a:t>
            </a:r>
            <a:endParaRPr lang="en-US" dirty="0" smtClean="0"/>
          </a:p>
          <a:p>
            <a:r>
              <a:rPr lang="en-US" dirty="0" smtClean="0"/>
              <a:t>On coming to contact with bile </a:t>
            </a:r>
            <a:r>
              <a:rPr lang="en-US" dirty="0" err="1" smtClean="0"/>
              <a:t>exvaginates</a:t>
            </a:r>
            <a:r>
              <a:rPr lang="en-US" dirty="0" smtClean="0"/>
              <a:t> and </a:t>
            </a:r>
            <a:r>
              <a:rPr lang="en-US" dirty="0" err="1" smtClean="0"/>
              <a:t>scolex</a:t>
            </a:r>
            <a:r>
              <a:rPr lang="en-US" dirty="0" smtClean="0"/>
              <a:t> attaches to </a:t>
            </a:r>
            <a:r>
              <a:rPr lang="en-US" dirty="0" err="1" smtClean="0"/>
              <a:t>gutwall</a:t>
            </a:r>
            <a:r>
              <a:rPr lang="en-US" dirty="0" smtClean="0"/>
              <a:t> and grow into adult worm</a:t>
            </a:r>
          </a:p>
          <a:p>
            <a:r>
              <a:rPr lang="en-US" dirty="0" smtClean="0"/>
              <a:t>Attain sexual maturity in 2-3 months</a:t>
            </a:r>
          </a:p>
          <a:p>
            <a:r>
              <a:rPr lang="en-US" dirty="0" smtClean="0"/>
              <a:t>Gravid segments are expelled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saginata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Beef tapeworm</a:t>
            </a:r>
          </a:p>
          <a:p>
            <a:r>
              <a:rPr lang="en-US" dirty="0" smtClean="0"/>
              <a:t>Morphology : </a:t>
            </a:r>
          </a:p>
          <a:p>
            <a:r>
              <a:rPr lang="en-US" dirty="0" smtClean="0"/>
              <a:t>ADULT WORM- semi transparent, white 5 – 10 </a:t>
            </a:r>
            <a:r>
              <a:rPr lang="en-US" dirty="0" err="1" smtClean="0"/>
              <a:t>metres</a:t>
            </a:r>
            <a:r>
              <a:rPr lang="en-US" dirty="0" smtClean="0"/>
              <a:t> length may grow </a:t>
            </a:r>
            <a:r>
              <a:rPr lang="en-US" dirty="0" err="1" smtClean="0"/>
              <a:t>upto</a:t>
            </a:r>
            <a:r>
              <a:rPr lang="en-US" dirty="0" smtClean="0"/>
              <a:t> 24 </a:t>
            </a:r>
            <a:r>
              <a:rPr lang="en-US" dirty="0" err="1" smtClean="0"/>
              <a:t>metre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Head : 1-2 mm size, quadrate in outline, posses 4 suckers, there are no hooks or </a:t>
            </a:r>
            <a:r>
              <a:rPr lang="en-US" dirty="0" err="1" smtClean="0"/>
              <a:t>rostellum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408" y="4153359"/>
            <a:ext cx="1603412" cy="2091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686" y="4524490"/>
            <a:ext cx="17049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0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saginata</a:t>
            </a:r>
            <a:r>
              <a:rPr lang="en-US" dirty="0" smtClean="0"/>
              <a:t>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Neck is long and fragile</a:t>
            </a:r>
          </a:p>
          <a:p>
            <a:r>
              <a:rPr lang="en-US" dirty="0" err="1"/>
              <a:t>Proglottids</a:t>
            </a:r>
            <a:r>
              <a:rPr lang="en-US" dirty="0"/>
              <a:t>: 1000 to </a:t>
            </a:r>
            <a:r>
              <a:rPr lang="en-US" dirty="0" smtClean="0"/>
              <a:t>2000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056" y="3077369"/>
            <a:ext cx="3976689" cy="29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785" y="991519"/>
            <a:ext cx="7540528" cy="55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Gravid </a:t>
            </a:r>
            <a:r>
              <a:rPr lang="en-US" dirty="0" err="1" smtClean="0"/>
              <a:t>segemnt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2cm X 0.5 mm size.</a:t>
            </a:r>
          </a:p>
          <a:p>
            <a:r>
              <a:rPr lang="en-US" dirty="0" smtClean="0"/>
              <a:t>Common genital pore is marginal</a:t>
            </a:r>
          </a:p>
          <a:p>
            <a:r>
              <a:rPr lang="en-US" dirty="0" smtClean="0"/>
              <a:t>Gravid uterus consist central stem and 15 to 30 lateral branches</a:t>
            </a:r>
          </a:p>
          <a:p>
            <a:r>
              <a:rPr lang="en-US" dirty="0" smtClean="0"/>
              <a:t>Gravid segments are expelled singly</a:t>
            </a:r>
          </a:p>
          <a:p>
            <a:r>
              <a:rPr lang="en-US" dirty="0" smtClean="0"/>
              <a:t>Life span is 10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269" y="4193638"/>
            <a:ext cx="3431374" cy="26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Cestodes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segmented worms</a:t>
            </a:r>
          </a:p>
          <a:p>
            <a:r>
              <a:rPr lang="en-US" dirty="0" smtClean="0"/>
              <a:t>Size few mm to several meters</a:t>
            </a:r>
          </a:p>
          <a:p>
            <a:r>
              <a:rPr lang="en-US" dirty="0" smtClean="0"/>
              <a:t>Adult seen in intestine of man</a:t>
            </a:r>
          </a:p>
          <a:p>
            <a:r>
              <a:rPr lang="en-US" dirty="0" smtClean="0"/>
              <a:t>Sexes are not separate</a:t>
            </a:r>
          </a:p>
          <a:p>
            <a:r>
              <a:rPr lang="en-US" dirty="0" err="1" smtClean="0"/>
              <a:t>Alimentery</a:t>
            </a:r>
            <a:r>
              <a:rPr lang="en-US" dirty="0" smtClean="0"/>
              <a:t> canal </a:t>
            </a:r>
            <a:r>
              <a:rPr lang="en-US" smtClean="0"/>
              <a:t>is absent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060" y="1189822"/>
            <a:ext cx="6533460" cy="48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52" y="294539"/>
            <a:ext cx="7843232" cy="58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65" y="583893"/>
            <a:ext cx="7632364" cy="57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1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Spherical and brown in color</a:t>
            </a:r>
          </a:p>
          <a:p>
            <a:r>
              <a:rPr lang="en-US" dirty="0" smtClean="0"/>
              <a:t>Thin outer </a:t>
            </a:r>
            <a:r>
              <a:rPr lang="en-US" dirty="0" err="1" smtClean="0"/>
              <a:t>shellv</a:t>
            </a:r>
            <a:endParaRPr lang="en-US" dirty="0" smtClean="0"/>
          </a:p>
          <a:p>
            <a:r>
              <a:rPr lang="en-US" dirty="0" smtClean="0"/>
              <a:t>Inner </a:t>
            </a:r>
            <a:r>
              <a:rPr lang="en-US" dirty="0" err="1" smtClean="0"/>
              <a:t>embryophore</a:t>
            </a:r>
            <a:r>
              <a:rPr lang="en-US" dirty="0" smtClean="0"/>
              <a:t> is brown , radially striated</a:t>
            </a:r>
          </a:p>
          <a:p>
            <a:r>
              <a:rPr lang="en-US" dirty="0" smtClean="0"/>
              <a:t>Contain an </a:t>
            </a:r>
            <a:r>
              <a:rPr lang="en-US" dirty="0" err="1" smtClean="0"/>
              <a:t>oncosphere</a:t>
            </a:r>
            <a:r>
              <a:rPr lang="en-US" dirty="0" smtClean="0"/>
              <a:t> with 3 pairs of </a:t>
            </a:r>
            <a:r>
              <a:rPr lang="en-US" dirty="0" err="1" smtClean="0"/>
              <a:t>hooklets</a:t>
            </a:r>
            <a:endParaRPr lang="en-US" dirty="0" smtClean="0"/>
          </a:p>
          <a:p>
            <a:r>
              <a:rPr lang="en-US" dirty="0" smtClean="0"/>
              <a:t>Remain viable for 8 weeks</a:t>
            </a:r>
          </a:p>
          <a:p>
            <a:r>
              <a:rPr lang="en-US" dirty="0" smtClean="0"/>
              <a:t>Infective only to cattle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 cycle in  </a:t>
            </a:r>
            <a:r>
              <a:rPr lang="en-US" dirty="0" err="1" smtClean="0"/>
              <a:t>cattles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Adult worm in human intestine</a:t>
            </a:r>
          </a:p>
          <a:p>
            <a:r>
              <a:rPr lang="en-US" dirty="0" smtClean="0"/>
              <a:t>Gravid segments are expelled in stool</a:t>
            </a:r>
          </a:p>
          <a:p>
            <a:r>
              <a:rPr lang="en-US" dirty="0" smtClean="0"/>
              <a:t>In the soil Segment disintegrate and eggs comes out</a:t>
            </a:r>
          </a:p>
          <a:p>
            <a:r>
              <a:rPr lang="en-US" dirty="0" err="1" smtClean="0"/>
              <a:t>Eneter</a:t>
            </a:r>
            <a:r>
              <a:rPr lang="en-US" dirty="0" smtClean="0"/>
              <a:t> </a:t>
            </a:r>
            <a:r>
              <a:rPr lang="en-US" dirty="0" err="1" smtClean="0"/>
              <a:t>cattles</a:t>
            </a:r>
            <a:r>
              <a:rPr lang="en-US" dirty="0" smtClean="0"/>
              <a:t> intestine through food while grazing</a:t>
            </a:r>
          </a:p>
          <a:p>
            <a:r>
              <a:rPr lang="en-US" dirty="0" err="1" smtClean="0"/>
              <a:t>Oncoshere</a:t>
            </a:r>
            <a:r>
              <a:rPr lang="en-US" dirty="0" smtClean="0"/>
              <a:t> is liberated in the intestine</a:t>
            </a:r>
          </a:p>
          <a:p>
            <a:r>
              <a:rPr lang="en-US" dirty="0" smtClean="0"/>
              <a:t>Penetrate gut wall reaches mesenteric lymphatics and finally circulation</a:t>
            </a:r>
          </a:p>
          <a:p>
            <a:r>
              <a:rPr lang="en-US" dirty="0" smtClean="0"/>
              <a:t>Reaches muscle of cattle and develops into larva</a:t>
            </a:r>
            <a:r>
              <a:rPr lang="en-US" dirty="0" smtClean="0">
                <a:solidFill>
                  <a:srgbClr val="FFFF00"/>
                </a:solidFill>
              </a:rPr>
              <a:t>( </a:t>
            </a:r>
            <a:r>
              <a:rPr lang="en-US" dirty="0" err="1" smtClean="0">
                <a:solidFill>
                  <a:srgbClr val="FFFF00"/>
                </a:solidFill>
              </a:rPr>
              <a:t>cysticercus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bovis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Infected eating infected beef with </a:t>
            </a:r>
            <a:r>
              <a:rPr lang="en-US" dirty="0" err="1" smtClean="0"/>
              <a:t>cysticercus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(measly beef)</a:t>
            </a:r>
          </a:p>
          <a:p>
            <a:r>
              <a:rPr lang="en-US" dirty="0" smtClean="0"/>
              <a:t>On coming to contact with bile </a:t>
            </a:r>
            <a:r>
              <a:rPr lang="en-US" dirty="0" err="1" smtClean="0"/>
              <a:t>exvaginates</a:t>
            </a:r>
            <a:r>
              <a:rPr lang="en-US" dirty="0" smtClean="0"/>
              <a:t> and </a:t>
            </a:r>
            <a:r>
              <a:rPr lang="en-US" dirty="0" err="1" smtClean="0"/>
              <a:t>scolex</a:t>
            </a:r>
            <a:r>
              <a:rPr lang="en-US" dirty="0" smtClean="0"/>
              <a:t> attaches to </a:t>
            </a:r>
            <a:r>
              <a:rPr lang="en-US" dirty="0" err="1" smtClean="0"/>
              <a:t>gutwall</a:t>
            </a:r>
            <a:r>
              <a:rPr lang="en-US" dirty="0" smtClean="0"/>
              <a:t> and grow into adult worm</a:t>
            </a:r>
          </a:p>
          <a:p>
            <a:r>
              <a:rPr lang="en-US" dirty="0" smtClean="0"/>
              <a:t>Attain sexual maturity in 2-3 months</a:t>
            </a:r>
          </a:p>
          <a:p>
            <a:r>
              <a:rPr lang="en-US" dirty="0" smtClean="0"/>
              <a:t>Gravid segments are expelled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4435149"/>
            <a:ext cx="2781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728" y="915394"/>
            <a:ext cx="3800819" cy="54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4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Larval development of T. </a:t>
            </a:r>
            <a:r>
              <a:rPr lang="en-US" dirty="0" err="1" smtClean="0"/>
              <a:t>saginata</a:t>
            </a:r>
            <a:r>
              <a:rPr lang="en-US" dirty="0" smtClean="0"/>
              <a:t> and </a:t>
            </a:r>
            <a:r>
              <a:rPr lang="en-US" dirty="0" err="1" smtClean="0"/>
              <a:t>T.solium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Cysticercus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bovis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dirty="0" smtClean="0"/>
              <a:t>This is the larval stage developing in the muscles of cow or buffalo</a:t>
            </a:r>
          </a:p>
          <a:p>
            <a:r>
              <a:rPr lang="en-US" dirty="0" smtClean="0"/>
              <a:t>Measures 5-10 mm breadth by 3 – 4 mm length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Conatin</a:t>
            </a:r>
            <a:r>
              <a:rPr lang="en-US" dirty="0" smtClean="0">
                <a:solidFill>
                  <a:srgbClr val="FFFF00"/>
                </a:solidFill>
              </a:rPr>
              <a:t> unarmed </a:t>
            </a:r>
            <a:r>
              <a:rPr lang="en-US" dirty="0" err="1" smtClean="0">
                <a:solidFill>
                  <a:srgbClr val="FFFF00"/>
                </a:solidFill>
              </a:rPr>
              <a:t>scolex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Can live for 8 month in the flesh of cattle</a:t>
            </a:r>
          </a:p>
          <a:p>
            <a:r>
              <a:rPr lang="en-US" dirty="0" smtClean="0"/>
              <a:t>Can develop into adult worm when ingested by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44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Cysticercus</a:t>
            </a:r>
            <a:r>
              <a:rPr lang="en-US" dirty="0" smtClean="0"/>
              <a:t> </a:t>
            </a:r>
            <a:r>
              <a:rPr lang="en-US" dirty="0" err="1" smtClean="0"/>
              <a:t>cellulosae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1006"/>
            <a:ext cx="8515350" cy="5546993"/>
          </a:xfrm>
        </p:spPr>
        <p:txBody>
          <a:bodyPr/>
          <a:lstStyle/>
          <a:p>
            <a:r>
              <a:rPr lang="en-US" dirty="0" smtClean="0"/>
              <a:t>This is larval stage of </a:t>
            </a:r>
            <a:r>
              <a:rPr lang="en-US" dirty="0" err="1" smtClean="0"/>
              <a:t>T.solium</a:t>
            </a:r>
            <a:r>
              <a:rPr lang="en-US" dirty="0" smtClean="0"/>
              <a:t> developing in muscles of pig.</a:t>
            </a:r>
          </a:p>
          <a:p>
            <a:r>
              <a:rPr lang="en-US" dirty="0" smtClean="0"/>
              <a:t>Mature cyst is opalescent ellipsoidal body and measures 8 to 10 mm width X 5 mm length</a:t>
            </a:r>
          </a:p>
          <a:p>
            <a:r>
              <a:rPr lang="en-US" dirty="0" smtClean="0"/>
              <a:t>There is dense milky white spot at the side where the </a:t>
            </a:r>
            <a:r>
              <a:rPr lang="en-US" dirty="0" err="1" smtClean="0"/>
              <a:t>scolex</a:t>
            </a:r>
            <a:r>
              <a:rPr lang="en-US" dirty="0" smtClean="0"/>
              <a:t> with hooks remain </a:t>
            </a:r>
            <a:r>
              <a:rPr lang="en-US" dirty="0" err="1" smtClean="0"/>
              <a:t>invaginated</a:t>
            </a:r>
            <a:r>
              <a:rPr lang="en-US" dirty="0" smtClean="0">
                <a:solidFill>
                  <a:srgbClr val="FFFF00"/>
                </a:solidFill>
              </a:rPr>
              <a:t>( remain enclosed in a sheath)</a:t>
            </a:r>
          </a:p>
          <a:p>
            <a:r>
              <a:rPr lang="en-US" dirty="0" smtClean="0"/>
              <a:t>Cyst contain fluid rich in salt and </a:t>
            </a:r>
            <a:r>
              <a:rPr lang="en-US" dirty="0" err="1" smtClean="0"/>
              <a:t>albuminous</a:t>
            </a:r>
            <a:r>
              <a:rPr lang="en-US" dirty="0" smtClean="0"/>
              <a:t> material</a:t>
            </a:r>
          </a:p>
          <a:p>
            <a:r>
              <a:rPr lang="en-US" dirty="0" smtClean="0"/>
              <a:t>They can live for 8 months in pigs flesh and develops into worm when ingested by man</a:t>
            </a:r>
          </a:p>
          <a:p>
            <a:r>
              <a:rPr lang="en-US" dirty="0" err="1" smtClean="0"/>
              <a:t>Cysticercus</a:t>
            </a:r>
            <a:r>
              <a:rPr lang="en-US" dirty="0" smtClean="0"/>
              <a:t> is found in man also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61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Pathogenesity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Adult worm </a:t>
            </a:r>
            <a:r>
              <a:rPr lang="en-US" dirty="0" smtClean="0"/>
              <a:t>usually do not produce symptoms</a:t>
            </a:r>
          </a:p>
          <a:p>
            <a:r>
              <a:rPr lang="en-US" dirty="0" smtClean="0"/>
              <a:t>Occasionally vague abdominal discomfort, </a:t>
            </a:r>
            <a:r>
              <a:rPr lang="en-US" dirty="0" err="1" smtClean="0"/>
              <a:t>anaemia</a:t>
            </a:r>
            <a:r>
              <a:rPr lang="en-US" dirty="0" smtClean="0"/>
              <a:t>, chronic indigestion, diarrhea alternate constipation etc.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Larva </a:t>
            </a:r>
          </a:p>
          <a:p>
            <a:pPr marL="0" indent="0">
              <a:buNone/>
            </a:pPr>
            <a:r>
              <a:rPr lang="en-US" dirty="0" smtClean="0"/>
              <a:t>Causes </a:t>
            </a:r>
            <a:r>
              <a:rPr lang="en-US" dirty="0" err="1" smtClean="0"/>
              <a:t>Cysticercosis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27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TAENIA SOLIUM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pork tapeworm</a:t>
            </a:r>
          </a:p>
          <a:p>
            <a:r>
              <a:rPr lang="en-US" dirty="0" smtClean="0"/>
              <a:t>Small intestine- upper </a:t>
            </a:r>
            <a:r>
              <a:rPr lang="en-US" dirty="0" err="1" smtClean="0"/>
              <a:t>jejeunum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Cysticercosis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development of larval stage of </a:t>
            </a:r>
            <a:r>
              <a:rPr lang="en-US" dirty="0" err="1" smtClean="0"/>
              <a:t>taenia</a:t>
            </a:r>
            <a:r>
              <a:rPr lang="en-US" dirty="0" smtClean="0"/>
              <a:t> </a:t>
            </a:r>
            <a:r>
              <a:rPr lang="en-US" dirty="0" err="1" smtClean="0"/>
              <a:t>solium</a:t>
            </a:r>
            <a:r>
              <a:rPr lang="en-US" dirty="0" smtClean="0"/>
              <a:t> the human body</a:t>
            </a:r>
          </a:p>
          <a:p>
            <a:r>
              <a:rPr lang="en-US" dirty="0" smtClean="0"/>
              <a:t>by </a:t>
            </a:r>
            <a:r>
              <a:rPr lang="en-US" dirty="0"/>
              <a:t>drinking contaminated water or by eating uncooked vegetables  with </a:t>
            </a:r>
            <a:r>
              <a:rPr lang="en-US" dirty="0" err="1"/>
              <a:t>taenia</a:t>
            </a:r>
            <a:r>
              <a:rPr lang="en-US" dirty="0"/>
              <a:t> </a:t>
            </a:r>
            <a:r>
              <a:rPr lang="en-US" dirty="0" err="1"/>
              <a:t>solium</a:t>
            </a:r>
            <a:r>
              <a:rPr lang="en-US" dirty="0"/>
              <a:t> </a:t>
            </a:r>
            <a:r>
              <a:rPr lang="en-US" dirty="0" smtClean="0"/>
              <a:t>egg</a:t>
            </a:r>
          </a:p>
          <a:p>
            <a:r>
              <a:rPr lang="en-US" dirty="0" err="1" smtClean="0"/>
              <a:t>Cysticercus</a:t>
            </a:r>
            <a:r>
              <a:rPr lang="en-US" dirty="0" smtClean="0"/>
              <a:t> </a:t>
            </a:r>
            <a:r>
              <a:rPr lang="en-US" dirty="0" err="1"/>
              <a:t>cellulosae</a:t>
            </a:r>
            <a:r>
              <a:rPr lang="en-US" dirty="0"/>
              <a:t> develops in human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Clinical features depends upon the location of the </a:t>
            </a:r>
            <a:r>
              <a:rPr lang="en-US" dirty="0" err="1" smtClean="0"/>
              <a:t>cysticerci</a:t>
            </a:r>
            <a:r>
              <a:rPr lang="en-US" dirty="0" smtClean="0"/>
              <a:t> in the body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49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cysticercosis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Neurocysticercosis</a:t>
            </a:r>
            <a:r>
              <a:rPr lang="en-US" dirty="0" smtClean="0">
                <a:solidFill>
                  <a:srgbClr val="FFFF00"/>
                </a:solidFill>
              </a:rPr>
              <a:t> : </a:t>
            </a:r>
          </a:p>
          <a:p>
            <a:r>
              <a:rPr lang="en-US" dirty="0" smtClean="0"/>
              <a:t>Development of </a:t>
            </a:r>
            <a:r>
              <a:rPr lang="en-US" dirty="0" err="1" smtClean="0"/>
              <a:t>cysticercus</a:t>
            </a:r>
            <a:r>
              <a:rPr lang="en-US" dirty="0" smtClean="0"/>
              <a:t> </a:t>
            </a:r>
            <a:r>
              <a:rPr lang="en-US" dirty="0" err="1" smtClean="0"/>
              <a:t>cellulosae</a:t>
            </a:r>
            <a:r>
              <a:rPr lang="en-US" dirty="0" smtClean="0"/>
              <a:t> in the brain</a:t>
            </a:r>
          </a:p>
          <a:p>
            <a:r>
              <a:rPr lang="en-US" dirty="0" smtClean="0"/>
              <a:t>Manifested by epileptic attack</a:t>
            </a:r>
          </a:p>
          <a:p>
            <a:r>
              <a:rPr lang="en-US" dirty="0" smtClean="0"/>
              <a:t>Diagnosed by ELISA test, CT or MRI scan of brain.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85" y="3862388"/>
            <a:ext cx="1971675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20" y="3862388"/>
            <a:ext cx="3720856" cy="25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5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Ophthalmic </a:t>
            </a:r>
            <a:r>
              <a:rPr lang="en-US" dirty="0" err="1">
                <a:solidFill>
                  <a:srgbClr val="FFFF00"/>
                </a:solidFill>
              </a:rPr>
              <a:t>cysticercosis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Development of </a:t>
            </a:r>
            <a:r>
              <a:rPr lang="en-US" dirty="0" err="1">
                <a:solidFill>
                  <a:prstClr val="white"/>
                </a:solidFill>
              </a:rPr>
              <a:t>cysticercus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cellulosae</a:t>
            </a:r>
            <a:r>
              <a:rPr lang="en-US" dirty="0">
                <a:solidFill>
                  <a:prstClr val="white"/>
                </a:solidFill>
              </a:rPr>
              <a:t> in the </a:t>
            </a:r>
            <a:r>
              <a:rPr lang="en-US" dirty="0" smtClean="0">
                <a:solidFill>
                  <a:prstClr val="white"/>
                </a:solidFill>
              </a:rPr>
              <a:t>eyes</a:t>
            </a: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Diagnosed by </a:t>
            </a:r>
            <a:r>
              <a:rPr lang="en-US" dirty="0" err="1" smtClean="0">
                <a:solidFill>
                  <a:prstClr val="white"/>
                </a:solidFill>
              </a:rPr>
              <a:t>fundoscopy</a:t>
            </a:r>
            <a:endParaRPr lang="en-US" dirty="0" smtClean="0">
              <a:solidFill>
                <a:prstClr val="white"/>
              </a:solidFill>
            </a:endParaRPr>
          </a:p>
          <a:p>
            <a:pPr lvl="0"/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730917"/>
            <a:ext cx="2920158" cy="2102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25" y="3730917"/>
            <a:ext cx="2929507" cy="20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9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Cutaneous </a:t>
            </a:r>
            <a:r>
              <a:rPr lang="en-US" dirty="0" err="1" smtClean="0"/>
              <a:t>cysticercosis</a:t>
            </a:r>
            <a:endParaRPr lang="en-US" dirty="0" smtClean="0"/>
          </a:p>
          <a:p>
            <a:r>
              <a:rPr lang="en-US" dirty="0" smtClean="0"/>
              <a:t>Manifested by subcutaneous nodules at different parts of body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04" y="3138527"/>
            <a:ext cx="3897791" cy="30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75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TAPEWROM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STOOL EXAMINATION: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Naked eye examination of stool </a:t>
            </a:r>
            <a:r>
              <a:rPr lang="en-US" dirty="0" smtClean="0"/>
              <a:t>– presence of </a:t>
            </a:r>
            <a:r>
              <a:rPr lang="en-US" dirty="0" err="1" smtClean="0"/>
              <a:t>segements</a:t>
            </a:r>
            <a:r>
              <a:rPr lang="en-US" dirty="0" smtClean="0"/>
              <a:t> which should microscopically examined for the structure of uterus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Microscopic examination of stool</a:t>
            </a:r>
          </a:p>
          <a:p>
            <a:pPr marL="0" indent="0">
              <a:buNone/>
            </a:pPr>
            <a:r>
              <a:rPr lang="en-US" dirty="0" smtClean="0"/>
              <a:t>For detection of eggs</a:t>
            </a:r>
          </a:p>
          <a:p>
            <a:pPr marL="0" indent="0">
              <a:buNone/>
            </a:pPr>
            <a:r>
              <a:rPr lang="en-US" dirty="0" smtClean="0"/>
              <a:t>Perianal swab ( NIH swab) for presence of egg</a:t>
            </a:r>
          </a:p>
        </p:txBody>
      </p:sp>
    </p:spTree>
    <p:extLst>
      <p:ext uri="{BB962C8B-B14F-4D97-AF65-F5344CB8AC3E}">
        <p14:creationId xmlns:p14="http://schemas.microsoft.com/office/powerpoint/2010/main" val="472648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990" y="365126"/>
            <a:ext cx="8236167" cy="61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49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CYSTICERCI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Biopsy of subcutaneous nodule contain </a:t>
            </a:r>
            <a:r>
              <a:rPr lang="en-US" dirty="0" err="1" smtClean="0"/>
              <a:t>cysticerci</a:t>
            </a:r>
            <a:endParaRPr lang="en-US" dirty="0" smtClean="0"/>
          </a:p>
          <a:p>
            <a:r>
              <a:rPr lang="en-US" dirty="0" smtClean="0"/>
              <a:t>X – ray examination of skull and soft tissues</a:t>
            </a:r>
          </a:p>
          <a:p>
            <a:r>
              <a:rPr lang="en-US" dirty="0" smtClean="0"/>
              <a:t>CT scan of brain and affected organs</a:t>
            </a:r>
          </a:p>
          <a:p>
            <a:r>
              <a:rPr lang="en-US" dirty="0" smtClean="0"/>
              <a:t>MRI of brain</a:t>
            </a:r>
          </a:p>
          <a:p>
            <a:r>
              <a:rPr lang="en-US" dirty="0" err="1" smtClean="0"/>
              <a:t>Myelography</a:t>
            </a:r>
            <a:r>
              <a:rPr lang="en-US" dirty="0" smtClean="0"/>
              <a:t> to detect spinal </a:t>
            </a:r>
            <a:r>
              <a:rPr lang="en-US" dirty="0" err="1" smtClean="0"/>
              <a:t>cysticerci</a:t>
            </a:r>
            <a:endParaRPr lang="en-US" dirty="0" smtClean="0"/>
          </a:p>
          <a:p>
            <a:r>
              <a:rPr lang="en-US" dirty="0" smtClean="0"/>
              <a:t>Eosinophilia </a:t>
            </a:r>
          </a:p>
          <a:p>
            <a:r>
              <a:rPr lang="en-US" dirty="0" smtClean="0"/>
              <a:t>Antigen can be detected in serum and CSF and ELISA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81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631" y="651688"/>
            <a:ext cx="5001657" cy="58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 WORM: </a:t>
            </a:r>
          </a:p>
          <a:p>
            <a:r>
              <a:rPr lang="en-US" dirty="0" smtClean="0"/>
              <a:t>White , semitransparent 2-3 meters long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Parts: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Scolx</a:t>
            </a:r>
            <a:r>
              <a:rPr lang="en-US" dirty="0" smtClean="0">
                <a:solidFill>
                  <a:srgbClr val="00B0F0"/>
                </a:solidFill>
              </a:rPr>
              <a:t>( head)-  </a:t>
            </a:r>
            <a:r>
              <a:rPr lang="en-US" dirty="0" smtClean="0"/>
              <a:t>pin head size, provided with </a:t>
            </a:r>
            <a:r>
              <a:rPr lang="en-US" dirty="0" err="1" smtClean="0"/>
              <a:t>rostellum</a:t>
            </a:r>
            <a:r>
              <a:rPr lang="en-US" dirty="0" smtClean="0"/>
              <a:t> which posses double row of </a:t>
            </a:r>
            <a:r>
              <a:rPr lang="en-US" dirty="0" err="1" smtClean="0"/>
              <a:t>hooklets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4379340"/>
            <a:ext cx="3298634" cy="22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9977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Neck</a:t>
            </a:r>
            <a:r>
              <a:rPr lang="en-US" dirty="0"/>
              <a:t> - short</a:t>
            </a:r>
          </a:p>
          <a:p>
            <a:r>
              <a:rPr lang="en-US" dirty="0" err="1">
                <a:solidFill>
                  <a:srgbClr val="00B0F0"/>
                </a:solidFill>
              </a:rPr>
              <a:t>Proglottides</a:t>
            </a:r>
            <a:r>
              <a:rPr lang="en-US" dirty="0">
                <a:solidFill>
                  <a:srgbClr val="00B0F0"/>
                </a:solidFill>
              </a:rPr>
              <a:t> ( segments): </a:t>
            </a:r>
            <a:r>
              <a:rPr lang="en-US" dirty="0"/>
              <a:t>800- 900 segments,</a:t>
            </a:r>
          </a:p>
          <a:p>
            <a:r>
              <a:rPr lang="en-US" dirty="0"/>
              <a:t>Immature, mature and gravid </a:t>
            </a:r>
            <a:r>
              <a:rPr lang="en-US" dirty="0" smtClean="0"/>
              <a:t>segments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17411" y="2367452"/>
            <a:ext cx="2149154" cy="54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37" y="2215356"/>
            <a:ext cx="74771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831" y="925417"/>
            <a:ext cx="7571482" cy="5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11" y="528810"/>
            <a:ext cx="7367032" cy="62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Gravid segment is 12mm X6mm size</a:t>
            </a:r>
          </a:p>
          <a:p>
            <a:r>
              <a:rPr lang="en-US" dirty="0" smtClean="0"/>
              <a:t>Common genital pore at margin which alternate </a:t>
            </a:r>
            <a:r>
              <a:rPr lang="en-US" dirty="0" err="1" smtClean="0"/>
              <a:t>iregularly</a:t>
            </a:r>
            <a:r>
              <a:rPr lang="en-US" dirty="0" smtClean="0"/>
              <a:t> between margins</a:t>
            </a:r>
          </a:p>
          <a:p>
            <a:r>
              <a:rPr lang="en-US" dirty="0" smtClean="0"/>
              <a:t>Gravid uterus consist a median  longitudinal stem  and 5 – 10 lateral branches</a:t>
            </a:r>
          </a:p>
          <a:p>
            <a:r>
              <a:rPr lang="en-US" dirty="0" smtClean="0"/>
              <a:t>Gravid segments expelled in chains</a:t>
            </a:r>
          </a:p>
          <a:p>
            <a:r>
              <a:rPr lang="en-US" dirty="0" smtClean="0"/>
              <a:t>Worm has life span of 25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839</Words>
  <Application>Microsoft Office PowerPoint</Application>
  <PresentationFormat>On-screen Show (4:3)</PresentationFormat>
  <Paragraphs>138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Footlight MT Light</vt:lpstr>
      <vt:lpstr>Office Theme</vt:lpstr>
      <vt:lpstr>PHYLUM -Platyhelminthes </vt:lpstr>
      <vt:lpstr>Cestodes </vt:lpstr>
      <vt:lpstr>TAENIA SOLIUM</vt:lpstr>
      <vt:lpstr>Morphology </vt:lpstr>
      <vt:lpstr>morphology</vt:lpstr>
      <vt:lpstr>PowerPoint Presentation</vt:lpstr>
      <vt:lpstr>PowerPoint Presentation</vt:lpstr>
      <vt:lpstr>PowerPoint Presentation</vt:lpstr>
      <vt:lpstr>segments</vt:lpstr>
      <vt:lpstr>eggs</vt:lpstr>
      <vt:lpstr>PowerPoint Presentation</vt:lpstr>
      <vt:lpstr>Life cycle</vt:lpstr>
      <vt:lpstr>Life  cycle in  pigs</vt:lpstr>
      <vt:lpstr>PowerPoint Presentation</vt:lpstr>
      <vt:lpstr>Human cycle</vt:lpstr>
      <vt:lpstr>Taenia saginata</vt:lpstr>
      <vt:lpstr>Taenia saginata morphology</vt:lpstr>
      <vt:lpstr>PowerPoint Presentation</vt:lpstr>
      <vt:lpstr>Gravid segemnt</vt:lpstr>
      <vt:lpstr>PowerPoint Presentation</vt:lpstr>
      <vt:lpstr>PowerPoint Presentation</vt:lpstr>
      <vt:lpstr>PowerPoint Presentation</vt:lpstr>
      <vt:lpstr>eggs</vt:lpstr>
      <vt:lpstr>Life  cycle in  cattles</vt:lpstr>
      <vt:lpstr>Human cycle</vt:lpstr>
      <vt:lpstr>PowerPoint Presentation</vt:lpstr>
      <vt:lpstr>Larval development of T. saginata and T.solium</vt:lpstr>
      <vt:lpstr>Cysticercus cellulosae </vt:lpstr>
      <vt:lpstr>Pathogenesity </vt:lpstr>
      <vt:lpstr>Cysticercosis </vt:lpstr>
      <vt:lpstr>Types of cysticercosis</vt:lpstr>
      <vt:lpstr>PowerPoint Presentation</vt:lpstr>
      <vt:lpstr>PowerPoint Presentation</vt:lpstr>
      <vt:lpstr>DIAGNOSIS OF TAPEWROM </vt:lpstr>
      <vt:lpstr>PowerPoint Presentation</vt:lpstr>
      <vt:lpstr>DIAGNOSIS OF CYSTICERCI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CESTODES</dc:title>
  <dc:creator>MY PC</dc:creator>
  <cp:lastModifiedBy>Lib Lab One</cp:lastModifiedBy>
  <cp:revision>21</cp:revision>
  <dcterms:created xsi:type="dcterms:W3CDTF">2016-09-21T09:15:14Z</dcterms:created>
  <dcterms:modified xsi:type="dcterms:W3CDTF">2019-09-23T09:18:10Z</dcterms:modified>
</cp:coreProperties>
</file>